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2"/>
  </p:notesMasterIdLst>
  <p:sldIdLst>
    <p:sldId id="256" r:id="rId2"/>
    <p:sldId id="258" r:id="rId3"/>
    <p:sldId id="260" r:id="rId4"/>
    <p:sldId id="261" r:id="rId5"/>
    <p:sldId id="263" r:id="rId6"/>
    <p:sldId id="264" r:id="rId7"/>
    <p:sldId id="265" r:id="rId8"/>
    <p:sldId id="266" r:id="rId9"/>
    <p:sldId id="267" r:id="rId10"/>
    <p:sldId id="268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7F17F0-9EA0-4679-9978-36C537BC8C2A}" type="datetimeFigureOut">
              <a:rPr lang="en-US" smtClean="0"/>
              <a:pPr/>
              <a:t>3/16/2011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F9806B-2310-44CE-AFE9-59E6377CBB2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Ideas for this session:</a:t>
            </a:r>
          </a:p>
          <a:p>
            <a:pPr>
              <a:defRPr/>
            </a:pPr>
            <a:endParaRPr lang="en-US" dirty="0" smtClean="0"/>
          </a:p>
          <a:p>
            <a:pPr marL="228587" indent="-228587">
              <a:buFontTx/>
              <a:buAutoNum type="arabicPeriod"/>
              <a:defRPr/>
            </a:pPr>
            <a:r>
              <a:rPr lang="en-US" dirty="0" smtClean="0"/>
              <a:t>Complete the pre-assessment on assessment</a:t>
            </a:r>
          </a:p>
          <a:p>
            <a:pPr marL="228587" indent="-228587">
              <a:buFontTx/>
              <a:buAutoNum type="arabicPeriod"/>
              <a:defRPr/>
            </a:pPr>
            <a:r>
              <a:rPr lang="en-US" dirty="0" smtClean="0"/>
              <a:t>Review all types of assessment </a:t>
            </a:r>
          </a:p>
          <a:p>
            <a:pPr marL="228587" indent="-228587">
              <a:buFontTx/>
              <a:buAutoNum type="arabicPeriod"/>
              <a:defRPr/>
            </a:pPr>
            <a:r>
              <a:rPr lang="en-US" dirty="0" smtClean="0"/>
              <a:t>Discuss pre-assessment, its value and uses-Why should we do it?  Show some examples of pre-assessments and analyze (what is being assessed – KUD/What changes might you make to them?)  Provide participants an opportunity to create a pre-assessment.</a:t>
            </a:r>
          </a:p>
          <a:p>
            <a:pPr marL="228587" indent="-228587">
              <a:buFontTx/>
              <a:buAutoNum type="arabicPeriod"/>
              <a:defRPr/>
            </a:pPr>
            <a:r>
              <a:rPr lang="en-US" dirty="0" smtClean="0"/>
              <a:t>Discuss formative assessment – various types (journals/prompts, small projects, skill demonstrations, self assessments, quizzes/tests, other types</a:t>
            </a:r>
          </a:p>
          <a:p>
            <a:pPr marL="228587" indent="-228587">
              <a:buFontTx/>
              <a:buAutoNum type="arabicPeriod"/>
              <a:defRPr/>
            </a:pPr>
            <a:r>
              <a:rPr lang="en-US" dirty="0" smtClean="0"/>
              <a:t>Facets of Understanding</a:t>
            </a:r>
          </a:p>
          <a:p>
            <a:pPr marL="228587" indent="-228587">
              <a:buFontTx/>
              <a:buAutoNum type="arabicPeriod"/>
              <a:defRPr/>
            </a:pPr>
            <a:r>
              <a:rPr lang="en-US" dirty="0" smtClean="0"/>
              <a:t>Summative Assessments – unit tests, performance tasks, etc…</a:t>
            </a:r>
          </a:p>
          <a:p>
            <a:pPr marL="228587" indent="-228587">
              <a:buFontTx/>
              <a:buAutoNum type="arabicPeriod"/>
              <a:defRPr/>
            </a:pPr>
            <a:r>
              <a:rPr lang="en-US" dirty="0" smtClean="0"/>
              <a:t>Provide participants work time to create/modify a variety of assessments for their unit.</a:t>
            </a:r>
          </a:p>
          <a:p>
            <a:pPr marL="228587" indent="-228587">
              <a:buFontTx/>
              <a:buAutoNum type="arabicPeriod"/>
              <a:defRPr/>
            </a:pPr>
            <a:r>
              <a:rPr lang="en-US" dirty="0" smtClean="0"/>
              <a:t>Rubrics</a:t>
            </a:r>
            <a:endParaRPr lang="en-US" dirty="0"/>
          </a:p>
        </p:txBody>
      </p:sp>
      <p:sp>
        <p:nvSpPr>
          <p:cNvPr id="19459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37D1D81-EA29-4479-9E2E-8DB92099739A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Evidence – Before designing a test or task, consider the general types of performances that are implied.  E.G. – for example – regardless of the content, understanding is often revealed through comparing and contrasting or summarizing important ideas.</a:t>
            </a:r>
          </a:p>
          <a:p>
            <a:pPr eaLnBrk="1" hangingPunct="1">
              <a:spcBef>
                <a:spcPct val="0"/>
              </a:spcBef>
            </a:pPr>
            <a:endParaRPr lang="en-US" smtClean="0"/>
          </a:p>
          <a:p>
            <a:pPr eaLnBrk="1" hangingPunct="1">
              <a:spcBef>
                <a:spcPct val="0"/>
              </a:spcBef>
            </a:pPr>
            <a:r>
              <a:rPr lang="en-US" smtClean="0"/>
              <a:t>Characteristics – This is where criteria, rubrics, and examplars will come into play.</a:t>
            </a:r>
          </a:p>
          <a:p>
            <a:pPr eaLnBrk="1" hangingPunct="1">
              <a:spcBef>
                <a:spcPct val="0"/>
              </a:spcBef>
            </a:pPr>
            <a:endParaRPr lang="en-US" smtClean="0"/>
          </a:p>
          <a:p>
            <a:pPr eaLnBrk="1" hangingPunct="1">
              <a:spcBef>
                <a:spcPct val="0"/>
              </a:spcBef>
            </a:pPr>
            <a:r>
              <a:rPr lang="en-US" smtClean="0"/>
              <a:t>Evidence – does the evidence align with our learning goals from stage 1 and are the results sufficiently unambiguous?</a:t>
            </a:r>
          </a:p>
        </p:txBody>
      </p:sp>
      <p:sp>
        <p:nvSpPr>
          <p:cNvPr id="29699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C2CADF3-5E3E-4A96-8DCA-85301B9ADCF1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2F45F8-D0B0-4A02-B6E2-7C374BBCB4E2}" type="datetimeFigureOut">
              <a:rPr lang="en-US" smtClean="0"/>
              <a:pPr/>
              <a:t>3/16/2011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267FF9-ED7C-4CBC-9BEF-9B0FB46B13E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2F45F8-D0B0-4A02-B6E2-7C374BBCB4E2}" type="datetimeFigureOut">
              <a:rPr lang="en-US" smtClean="0"/>
              <a:pPr/>
              <a:t>3/16/2011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267FF9-ED7C-4CBC-9BEF-9B0FB46B13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2F45F8-D0B0-4A02-B6E2-7C374BBCB4E2}" type="datetimeFigureOut">
              <a:rPr lang="en-US" smtClean="0"/>
              <a:pPr/>
              <a:t>3/16/2011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267FF9-ED7C-4CBC-9BEF-9B0FB46B13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2F45F8-D0B0-4A02-B6E2-7C374BBCB4E2}" type="datetimeFigureOut">
              <a:rPr lang="en-US" smtClean="0"/>
              <a:pPr/>
              <a:t>3/16/2011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267FF9-ED7C-4CBC-9BEF-9B0FB46B13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2F45F8-D0B0-4A02-B6E2-7C374BBCB4E2}" type="datetimeFigureOut">
              <a:rPr lang="en-US" smtClean="0"/>
              <a:pPr/>
              <a:t>3/16/2011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267FF9-ED7C-4CBC-9BEF-9B0FB46B13E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2F45F8-D0B0-4A02-B6E2-7C374BBCB4E2}" type="datetimeFigureOut">
              <a:rPr lang="en-US" smtClean="0"/>
              <a:pPr/>
              <a:t>3/16/2011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267FF9-ED7C-4CBC-9BEF-9B0FB46B13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2F45F8-D0B0-4A02-B6E2-7C374BBCB4E2}" type="datetimeFigureOut">
              <a:rPr lang="en-US" smtClean="0"/>
              <a:pPr/>
              <a:t>3/16/2011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267FF9-ED7C-4CBC-9BEF-9B0FB46B13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2F45F8-D0B0-4A02-B6E2-7C374BBCB4E2}" type="datetimeFigureOut">
              <a:rPr lang="en-US" smtClean="0"/>
              <a:pPr/>
              <a:t>3/16/2011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267FF9-ED7C-4CBC-9BEF-9B0FB46B13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2F45F8-D0B0-4A02-B6E2-7C374BBCB4E2}" type="datetimeFigureOut">
              <a:rPr lang="en-US" smtClean="0"/>
              <a:pPr/>
              <a:t>3/16/2011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267FF9-ED7C-4CBC-9BEF-9B0FB46B13E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2F45F8-D0B0-4A02-B6E2-7C374BBCB4E2}" type="datetimeFigureOut">
              <a:rPr lang="en-US" smtClean="0"/>
              <a:pPr/>
              <a:t>3/16/2011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267FF9-ED7C-4CBC-9BEF-9B0FB46B13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2F45F8-D0B0-4A02-B6E2-7C374BBCB4E2}" type="datetimeFigureOut">
              <a:rPr lang="en-US" smtClean="0"/>
              <a:pPr/>
              <a:t>3/16/2011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267FF9-ED7C-4CBC-9BEF-9B0FB46B13E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962F45F8-D0B0-4A02-B6E2-7C374BBCB4E2}" type="datetimeFigureOut">
              <a:rPr lang="en-US" smtClean="0"/>
              <a:pPr/>
              <a:t>3/16/2011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6267FF9-ED7C-4CBC-9BEF-9B0FB46B13E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HS Assessment Module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Created by:</a:t>
            </a:r>
          </a:p>
          <a:p>
            <a:r>
              <a:rPr lang="en-US" dirty="0" smtClean="0"/>
              <a:t>Allison Graves</a:t>
            </a:r>
          </a:p>
          <a:p>
            <a:r>
              <a:rPr lang="en-US" dirty="0" smtClean="0"/>
              <a:t>Kay Shows-Roberson</a:t>
            </a:r>
          </a:p>
          <a:p>
            <a:r>
              <a:rPr lang="en-US" dirty="0" smtClean="0"/>
              <a:t>Angela </a:t>
            </a:r>
            <a:r>
              <a:rPr lang="en-US" dirty="0" err="1" smtClean="0"/>
              <a:t>Boubouheropoulos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Final Thought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Great closing statement on assessment plus visual to </a:t>
            </a:r>
            <a:r>
              <a:rPr lang="en-US" smtClean="0"/>
              <a:t>end session</a:t>
            </a: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3200" dirty="0" smtClean="0">
                <a:solidFill>
                  <a:schemeClr val="tx1"/>
                </a:solidFill>
              </a:rPr>
              <a:t>Session Goals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1024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3200" dirty="0" smtClean="0"/>
              <a:t>Explore the importance of creating a balanced assessment system </a:t>
            </a:r>
            <a:r>
              <a:rPr lang="en-US" sz="3200" dirty="0" smtClean="0"/>
              <a:t>to enhance and support gifted learner benchmarks and outcomes.</a:t>
            </a:r>
            <a:endParaRPr lang="en-US" sz="3200" dirty="0" smtClean="0"/>
          </a:p>
          <a:p>
            <a:pPr eaLnBrk="1" hangingPunct="1"/>
            <a:r>
              <a:rPr lang="en-US" sz="3200" dirty="0" smtClean="0"/>
              <a:t>To identify the pieces of a balanced assessment </a:t>
            </a:r>
            <a:r>
              <a:rPr lang="en-US" sz="3200" dirty="0" smtClean="0"/>
              <a:t>system within a unit of study.</a:t>
            </a:r>
          </a:p>
          <a:p>
            <a:pPr eaLnBrk="1" hangingPunct="1"/>
            <a:r>
              <a:rPr lang="en-US" dirty="0" smtClean="0"/>
              <a:t>To consider the use of data in determining best practices for</a:t>
            </a:r>
          </a:p>
          <a:p>
            <a:pPr eaLnBrk="1" hangingPunct="1">
              <a:buNone/>
            </a:pPr>
            <a:r>
              <a:rPr lang="en-US" sz="3200" dirty="0" smtClean="0"/>
              <a:t> </a:t>
            </a:r>
            <a:r>
              <a:rPr lang="en-US" sz="3200" dirty="0" smtClean="0"/>
              <a:t>  differentiated instruction.</a:t>
            </a:r>
            <a:endParaRPr lang="en-US" sz="3200" dirty="0" smtClean="0"/>
          </a:p>
        </p:txBody>
      </p:sp>
      <p:pic>
        <p:nvPicPr>
          <p:cNvPr id="10244" name="Picture 2" descr="C:\Program Files\Microsoft Office\MEDIA\CAGCAT10\j0195812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53200" y="5033962"/>
            <a:ext cx="1773238" cy="182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762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3200" dirty="0" smtClean="0">
                <a:solidFill>
                  <a:schemeClr val="tx1"/>
                </a:solidFill>
              </a:rPr>
              <a:t>KUDs – Know , Understand, and Do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11266" name="Content Placeholder 2"/>
          <p:cNvSpPr>
            <a:spLocks noGrp="1"/>
          </p:cNvSpPr>
          <p:nvPr>
            <p:ph idx="1"/>
          </p:nvPr>
        </p:nvSpPr>
        <p:spPr>
          <a:xfrm>
            <a:off x="152400" y="609600"/>
            <a:ext cx="8991600" cy="6324600"/>
          </a:xfrm>
        </p:spPr>
        <p:txBody>
          <a:bodyPr/>
          <a:lstStyle/>
          <a:p>
            <a:pPr eaLnBrk="1" hangingPunct="1">
              <a:buFont typeface="Wingdings 3" pitchFamily="18" charset="2"/>
              <a:buNone/>
            </a:pPr>
            <a:r>
              <a:rPr lang="en-US" sz="1600" b="1" dirty="0" smtClean="0"/>
              <a:t>Enduring Understandings</a:t>
            </a:r>
            <a:r>
              <a:rPr lang="en-US" sz="1600" b="1" dirty="0" smtClean="0"/>
              <a:t>:</a:t>
            </a:r>
            <a:endParaRPr lang="en-US" sz="1600" dirty="0" smtClean="0"/>
          </a:p>
          <a:p>
            <a:pPr eaLnBrk="1" hangingPunct="1"/>
            <a:r>
              <a:rPr lang="en-US" sz="1800" dirty="0" smtClean="0"/>
              <a:t>A </a:t>
            </a:r>
            <a:r>
              <a:rPr lang="en-US" sz="1800" dirty="0" smtClean="0"/>
              <a:t>balanced </a:t>
            </a:r>
            <a:r>
              <a:rPr lang="en-US" sz="1800" dirty="0" smtClean="0"/>
              <a:t>assessment system leads to high-quality teaching and deeper student understanding</a:t>
            </a:r>
            <a:r>
              <a:rPr lang="en-US" sz="1800" dirty="0" smtClean="0"/>
              <a:t>.</a:t>
            </a:r>
          </a:p>
          <a:p>
            <a:pPr eaLnBrk="1" hangingPunct="1"/>
            <a:r>
              <a:rPr lang="en-US" sz="1800" dirty="0" smtClean="0"/>
              <a:t>A balanced assessment insures that instruction meets the intellectual, social, and emotional needs of gifted learners.</a:t>
            </a:r>
            <a:endParaRPr lang="en-US" sz="1800" dirty="0" smtClean="0"/>
          </a:p>
          <a:p>
            <a:pPr eaLnBrk="1" hangingPunct="1"/>
            <a:r>
              <a:rPr lang="en-US" sz="1800" dirty="0" smtClean="0"/>
              <a:t>A balanced assessment moves gifted learners towards achievement of…</a:t>
            </a:r>
          </a:p>
          <a:p>
            <a:pPr eaLnBrk="1" hangingPunct="1">
              <a:buNone/>
            </a:pPr>
            <a:endParaRPr lang="en-US" sz="1800" dirty="0" smtClean="0"/>
          </a:p>
          <a:p>
            <a:pPr eaLnBrk="1" hangingPunct="1">
              <a:buFont typeface="Wingdings 3" pitchFamily="18" charset="2"/>
              <a:buNone/>
            </a:pPr>
            <a:r>
              <a:rPr lang="en-US" sz="1800" b="1" dirty="0" smtClean="0"/>
              <a:t>Essential </a:t>
            </a:r>
            <a:r>
              <a:rPr lang="en-US" sz="1800" b="1" dirty="0" smtClean="0"/>
              <a:t>Questions:</a:t>
            </a:r>
          </a:p>
          <a:p>
            <a:pPr eaLnBrk="1" hangingPunct="1"/>
            <a:r>
              <a:rPr lang="en-US" sz="1800" dirty="0" smtClean="0"/>
              <a:t>How  can pre, formative, and summative assessment be used to </a:t>
            </a:r>
            <a:r>
              <a:rPr lang="en-US" sz="1800" dirty="0" smtClean="0"/>
              <a:t>shape </a:t>
            </a:r>
            <a:r>
              <a:rPr lang="en-US" sz="1800" dirty="0" smtClean="0"/>
              <a:t>the learning opportunities presented to </a:t>
            </a:r>
            <a:r>
              <a:rPr lang="en-US" sz="1800" dirty="0" smtClean="0"/>
              <a:t>students and promote rigor?</a:t>
            </a:r>
            <a:endParaRPr lang="en-US" sz="1800" dirty="0" smtClean="0"/>
          </a:p>
          <a:p>
            <a:pPr eaLnBrk="1" hangingPunct="1"/>
            <a:r>
              <a:rPr lang="en-US" sz="1800" dirty="0" smtClean="0"/>
              <a:t>To what extent  does  a teacher use formative assessment  as a measure of student understanding and to plan or modify learning opportunities presented to students?</a:t>
            </a:r>
          </a:p>
          <a:p>
            <a:pPr eaLnBrk="1" hangingPunct="1"/>
            <a:r>
              <a:rPr lang="en-US" sz="1800" dirty="0" smtClean="0"/>
              <a:t>How </a:t>
            </a:r>
            <a:r>
              <a:rPr lang="en-US" sz="1800" dirty="0" smtClean="0"/>
              <a:t>will I know the degree to which my students have gained understanding of unit goals and objectives?</a:t>
            </a:r>
          </a:p>
          <a:p>
            <a:pPr eaLnBrk="1" hangingPunct="1">
              <a:buFont typeface="Wingdings 3" pitchFamily="18" charset="2"/>
              <a:buNone/>
            </a:pPr>
            <a:endParaRPr lang="en-US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200" dirty="0" smtClean="0">
                <a:solidFill>
                  <a:schemeClr val="tx1"/>
                </a:solidFill>
              </a:rPr>
              <a:t>KUD – Know , Understand, and Do</a:t>
            </a:r>
            <a:endParaRPr lang="en-US" sz="32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en-US" sz="2800" b="1" dirty="0" smtClean="0"/>
              <a:t>Know: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sz="2800" dirty="0" smtClean="0"/>
              <a:t>The 3 types </a:t>
            </a:r>
            <a:r>
              <a:rPr lang="en-US" sz="2800" dirty="0" smtClean="0"/>
              <a:t>of </a:t>
            </a:r>
            <a:r>
              <a:rPr lang="en-US" sz="2800" dirty="0" smtClean="0"/>
              <a:t>assessment and the </a:t>
            </a:r>
            <a:r>
              <a:rPr lang="en-US" sz="2800" dirty="0" smtClean="0"/>
              <a:t>value of their use</a:t>
            </a:r>
            <a:endParaRPr lang="en-US" sz="2800" dirty="0" smtClean="0"/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sz="2800" dirty="0" smtClean="0"/>
              <a:t>Preassessment can be used to gauge learning style, prior knowledge, and interest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sz="2800" dirty="0" smtClean="0"/>
              <a:t>The importance of using data from a balanced assessment </a:t>
            </a:r>
            <a:r>
              <a:rPr lang="en-US" sz="2800" dirty="0" smtClean="0"/>
              <a:t>to monitor student understanding and </a:t>
            </a:r>
            <a:r>
              <a:rPr lang="en-US" sz="2800" dirty="0" smtClean="0"/>
              <a:t>to refine their stage 3 sequence of learning </a:t>
            </a:r>
            <a:endParaRPr lang="en-US" sz="2800" dirty="0" smtClean="0"/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None/>
              <a:defRPr/>
            </a:pPr>
            <a:endParaRPr lang="en-US" sz="2800" dirty="0" smtClean="0"/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en-US" sz="2800" b="1" dirty="0" smtClean="0"/>
              <a:t>Do: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sz="2800" dirty="0"/>
              <a:t> </a:t>
            </a:r>
            <a:r>
              <a:rPr lang="en-US" sz="2800" dirty="0" smtClean="0"/>
              <a:t>consider ways to refine  a unit to reflect the principles of balanced assessment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Box 1"/>
          <p:cNvSpPr txBox="1">
            <a:spLocks noChangeArrowheads="1"/>
          </p:cNvSpPr>
          <p:nvPr/>
        </p:nvSpPr>
        <p:spPr bwMode="auto">
          <a:xfrm>
            <a:off x="990600" y="457200"/>
            <a:ext cx="73152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b="1">
                <a:latin typeface="Lucida Sans Unicode" pitchFamily="34" charset="0"/>
              </a:rPr>
              <a:t>Thinking Like an Assessor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14400" y="1219200"/>
            <a:ext cx="7543800" cy="55705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latin typeface="+mn-lt"/>
              </a:rPr>
              <a:t>Ask yourself these questions: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800" dirty="0">
              <a:latin typeface="+mn-lt"/>
            </a:endParaRPr>
          </a:p>
          <a:p>
            <a:pPr marL="800100" lvl="1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dirty="0">
                <a:latin typeface="+mn-lt"/>
              </a:rPr>
              <a:t>What kinds of </a:t>
            </a:r>
            <a:r>
              <a:rPr lang="en-US" sz="2800" dirty="0">
                <a:solidFill>
                  <a:srgbClr val="FF0000"/>
                </a:solidFill>
                <a:latin typeface="+mn-lt"/>
              </a:rPr>
              <a:t>evidence</a:t>
            </a:r>
            <a:r>
              <a:rPr lang="en-US" sz="2800" dirty="0">
                <a:latin typeface="+mn-lt"/>
              </a:rPr>
              <a:t> do we need?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800" dirty="0">
              <a:latin typeface="+mn-lt"/>
            </a:endParaRPr>
          </a:p>
          <a:p>
            <a:pPr marL="800100" lvl="1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dirty="0">
                <a:latin typeface="+mn-lt"/>
              </a:rPr>
              <a:t>What </a:t>
            </a:r>
            <a:r>
              <a:rPr lang="en-US" sz="2800" dirty="0">
                <a:solidFill>
                  <a:srgbClr val="FF0000"/>
                </a:solidFill>
                <a:latin typeface="+mn-lt"/>
              </a:rPr>
              <a:t>specific characteristics </a:t>
            </a:r>
            <a:r>
              <a:rPr lang="en-US" sz="2800" dirty="0">
                <a:latin typeface="+mn-lt"/>
              </a:rPr>
              <a:t>in student responses, products, or performances should we examine?</a:t>
            </a:r>
          </a:p>
          <a:p>
            <a:pPr marL="800100" lvl="1" indent="-3429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800" dirty="0">
              <a:latin typeface="+mn-lt"/>
            </a:endParaRPr>
          </a:p>
          <a:p>
            <a:pPr marL="800100" lvl="1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dirty="0">
                <a:latin typeface="+mn-lt"/>
              </a:rPr>
              <a:t>Does the proposed evidence enable us to </a:t>
            </a:r>
            <a:r>
              <a:rPr lang="en-US" sz="2800" dirty="0">
                <a:solidFill>
                  <a:srgbClr val="FF0000"/>
                </a:solidFill>
                <a:latin typeface="+mn-lt"/>
              </a:rPr>
              <a:t>infer</a:t>
            </a:r>
            <a:r>
              <a:rPr lang="en-US" sz="2800" dirty="0">
                <a:latin typeface="+mn-lt"/>
              </a:rPr>
              <a:t> a student’s knowledge, skill, or understanding?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latin typeface="+mn-lt"/>
            </a:endParaRPr>
          </a:p>
        </p:txBody>
      </p:sp>
      <p:pic>
        <p:nvPicPr>
          <p:cNvPr id="21508" name="Picture 2" descr="C:\Documents and Settings\ankruh\Local Settings\Temporary Internet Files\Content.IE5\C70FU3WV\MCj0097891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15200" y="381000"/>
            <a:ext cx="1395413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Here’s What!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Why preassess at all, I mean, really?</a:t>
            </a:r>
          </a:p>
          <a:p>
            <a:r>
              <a:rPr lang="en-US" dirty="0" smtClean="0"/>
              <a:t>Theory/research/etc. 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So What?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 what does one look like?</a:t>
            </a:r>
          </a:p>
          <a:p>
            <a:r>
              <a:rPr lang="en-US" dirty="0" smtClean="0"/>
              <a:t>Example for participants to consider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Now What?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in the world do I even possibly do with all of this stuff?</a:t>
            </a:r>
          </a:p>
          <a:p>
            <a:r>
              <a:rPr lang="en-US" dirty="0" smtClean="0"/>
              <a:t>Application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Return to Preassessment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Reflect</a:t>
            </a:r>
          </a:p>
          <a:p>
            <a:r>
              <a:rPr lang="en-US" dirty="0" smtClean="0"/>
              <a:t>Self-Assess</a:t>
            </a:r>
          </a:p>
          <a:p>
            <a:r>
              <a:rPr lang="en-US" dirty="0" smtClean="0"/>
              <a:t>Ponder</a:t>
            </a:r>
          </a:p>
          <a:p>
            <a:r>
              <a:rPr lang="en-US" dirty="0" smtClean="0"/>
              <a:t>Contemplate the big ideas of module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215</TotalTime>
  <Words>571</Words>
  <Application>Microsoft Office PowerPoint</Application>
  <PresentationFormat>On-screen Show (4:3)</PresentationFormat>
  <Paragraphs>69</Paragraphs>
  <Slides>10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Solstice</vt:lpstr>
      <vt:lpstr>HS Assessment Module</vt:lpstr>
      <vt:lpstr>Session Goals</vt:lpstr>
      <vt:lpstr>KUDs – Know , Understand, and Do</vt:lpstr>
      <vt:lpstr>KUD – Know , Understand, and Do</vt:lpstr>
      <vt:lpstr>Slide 5</vt:lpstr>
      <vt:lpstr>Here’s What!</vt:lpstr>
      <vt:lpstr>So What?</vt:lpstr>
      <vt:lpstr>Now What? </vt:lpstr>
      <vt:lpstr>Return to Preassessment</vt:lpstr>
      <vt:lpstr>Final Thought</vt:lpstr>
    </vt:vector>
  </TitlesOfParts>
  <Company>Virginia Beach City Public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HS Assessment Module</dc:title>
  <dc:creator>aaboubou</dc:creator>
  <cp:lastModifiedBy>aaboubou</cp:lastModifiedBy>
  <cp:revision>27</cp:revision>
  <dcterms:created xsi:type="dcterms:W3CDTF">2011-02-03T15:11:33Z</dcterms:created>
  <dcterms:modified xsi:type="dcterms:W3CDTF">2011-03-16T13:16:04Z</dcterms:modified>
</cp:coreProperties>
</file>